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311" r:id="rId3"/>
    <p:sldId id="259" r:id="rId5"/>
    <p:sldId id="260" r:id="rId6"/>
    <p:sldId id="266" r:id="rId7"/>
    <p:sldId id="267" r:id="rId8"/>
    <p:sldId id="268" r:id="rId9"/>
    <p:sldId id="269" r:id="rId10"/>
    <p:sldId id="270" r:id="rId11"/>
    <p:sldId id="290" r:id="rId12"/>
    <p:sldId id="325" r:id="rId13"/>
    <p:sldId id="286" r:id="rId14"/>
    <p:sldId id="287" r:id="rId15"/>
  </p:sldIdLst>
  <p:sldSz cx="12192000" cy="6858000"/>
  <p:notesSz cx="7103745" cy="10234295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1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tags" Target="../tags/tag10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9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2765" y="1254125"/>
            <a:ext cx="11126470" cy="3344545"/>
          </a:xfrm>
        </p:spPr>
        <p:txBody>
          <a:bodyPr>
            <a:noAutofit/>
          </a:bodyPr>
          <a:p>
            <a:pPr algn="l" fontAlgn="auto">
              <a:lnSpc>
                <a:spcPct val="120000"/>
              </a:lnSpc>
            </a:pPr>
            <a:r>
              <a:rPr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陆炳羽【</a:t>
            </a:r>
            <a:r>
              <a:rPr sz="23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A0150623100003</a:t>
            </a:r>
            <a:r>
              <a:rPr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】：课程顾</a:t>
            </a:r>
            <a:r>
              <a:rPr lang="zh-CN" altLang="en-US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问</a:t>
            </a:r>
            <a:endParaRPr lang="zh-CN" altLang="en-US" sz="23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l" fontAlgn="auto">
              <a:lnSpc>
                <a:spcPct val="120000"/>
              </a:lnSpc>
            </a:pPr>
            <a:r>
              <a:rPr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陆炳羽【</a:t>
            </a:r>
            <a:r>
              <a:rPr sz="23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A0150623100003</a:t>
            </a:r>
            <a:r>
              <a:rPr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】</a:t>
            </a:r>
            <a:r>
              <a:rPr lang="zh-CN" altLang="en-US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：编写</a:t>
            </a:r>
            <a:endParaRPr lang="zh-CN" altLang="en-US" sz="23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l" fontAlgn="auto">
              <a:lnSpc>
                <a:spcPct val="120000"/>
              </a:lnSpc>
            </a:pPr>
            <a:r>
              <a:rPr lang="zh-CN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王冬冬</a:t>
            </a:r>
            <a:r>
              <a:rPr lang="zh-CN" altLang="en-US" sz="2300" b="1" dirty="0">
                <a:solidFill>
                  <a:schemeClr val="tx2">
                    <a:lumMod val="50000"/>
                  </a:schemeClr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【A0150122070005】</a:t>
            </a:r>
            <a:r>
              <a:rPr lang="zh-CN" altLang="en-US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：转述</a:t>
            </a:r>
            <a:endParaRPr lang="zh-CN" altLang="en-US" sz="23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marL="0" indent="0" algn="l" fontAlgn="auto">
              <a:lnSpc>
                <a:spcPct val="120000"/>
              </a:lnSpc>
              <a:buNone/>
            </a:pPr>
            <a:br>
              <a:rPr lang="zh-CN" altLang="en-US" sz="23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</a:br>
            <a:r>
              <a:rPr lang="zh-CN" altLang="en-US" sz="23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郑重提示</a:t>
            </a:r>
            <a:r>
              <a:rPr lang="zh-CN" altLang="en-US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：本课程所涉观点，非个人观点，均基于软件数据，仅供学习交流，不构成任何投资买卖建议，据此入市风险自负。 </a:t>
            </a:r>
            <a:endParaRPr lang="zh-CN" altLang="en-US" sz="23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l" fontAlgn="auto">
              <a:lnSpc>
                <a:spcPct val="120000"/>
              </a:lnSpc>
            </a:pPr>
            <a:endParaRPr lang="zh-CN" altLang="en-US" sz="11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9915" y="4526915"/>
            <a:ext cx="5584825" cy="1198245"/>
          </a:xfrm>
        </p:spPr>
        <p:txBody>
          <a:bodyPr>
            <a:normAutofit/>
          </a:bodyPr>
          <a:p>
            <a:r>
              <a:rPr lang="zh-CN" altLang="en-US" sz="32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投资有风险，入市需谨慎</a:t>
            </a:r>
            <a:r>
              <a:rPr lang="zh-CN" altLang="en-US" sz="3200" b="1" dirty="0">
                <a:solidFill>
                  <a:schemeClr val="tx2">
                    <a:lumMod val="50000"/>
                  </a:schemeClr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！</a:t>
            </a:r>
            <a:endParaRPr lang="zh-CN" altLang="en-US" sz="32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039110" y="2874645"/>
            <a:ext cx="6413500" cy="1108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下节课预告：</a:t>
            </a:r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买卖标准</a:t>
            </a:r>
            <a:b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</a:br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（既要学会买也要学会卖，懂逻辑、练执行）</a:t>
            </a:r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782955"/>
            <a:ext cx="9600565" cy="54006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2765" y="1254125"/>
            <a:ext cx="11126470" cy="3344545"/>
          </a:xfrm>
        </p:spPr>
        <p:txBody>
          <a:bodyPr>
            <a:noAutofit/>
          </a:bodyPr>
          <a:p>
            <a:pPr algn="l" fontAlgn="auto">
              <a:lnSpc>
                <a:spcPct val="120000"/>
              </a:lnSpc>
            </a:pPr>
            <a:r>
              <a:rPr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陆炳羽【</a:t>
            </a:r>
            <a:r>
              <a:rPr sz="23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A0150623100003</a:t>
            </a:r>
            <a:r>
              <a:rPr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】：课程顾</a:t>
            </a:r>
            <a:r>
              <a:rPr lang="zh-CN" altLang="en-US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问</a:t>
            </a:r>
            <a:endParaRPr lang="zh-CN" altLang="en-US" sz="23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l" fontAlgn="auto">
              <a:lnSpc>
                <a:spcPct val="120000"/>
              </a:lnSpc>
            </a:pPr>
            <a:r>
              <a:rPr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陆炳羽【</a:t>
            </a:r>
            <a:r>
              <a:rPr sz="23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A0150623100003</a:t>
            </a:r>
            <a:r>
              <a:rPr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】</a:t>
            </a:r>
            <a:r>
              <a:rPr lang="zh-CN" altLang="en-US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：编写</a:t>
            </a:r>
            <a:endParaRPr lang="zh-CN" altLang="en-US" sz="23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l" fontAlgn="auto">
              <a:lnSpc>
                <a:spcPct val="120000"/>
              </a:lnSpc>
            </a:pPr>
            <a:r>
              <a:rPr lang="zh-CN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王冬冬</a:t>
            </a:r>
            <a:r>
              <a:rPr lang="zh-CN" altLang="en-US" sz="2300" b="1" dirty="0">
                <a:solidFill>
                  <a:schemeClr val="tx2">
                    <a:lumMod val="50000"/>
                  </a:schemeClr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【A0150122070005】</a:t>
            </a:r>
            <a:r>
              <a:rPr lang="zh-CN" altLang="en-US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：转述</a:t>
            </a:r>
            <a:endParaRPr lang="zh-CN" altLang="en-US" sz="23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marL="0" indent="0" algn="l" fontAlgn="auto">
              <a:lnSpc>
                <a:spcPct val="120000"/>
              </a:lnSpc>
              <a:buNone/>
            </a:pPr>
            <a:br>
              <a:rPr lang="zh-CN" altLang="en-US" sz="23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</a:br>
            <a:r>
              <a:rPr lang="zh-CN" altLang="en-US" sz="23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郑重提示</a:t>
            </a:r>
            <a:r>
              <a:rPr lang="zh-CN" altLang="en-US" sz="23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：本课程所涉观点，非个人观点，均基于软件数据，仅供学习交流，不构成任何投资买卖建议，据此入市风险自负。 </a:t>
            </a:r>
            <a:endParaRPr lang="zh-CN" altLang="en-US" sz="23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l" fontAlgn="auto">
              <a:lnSpc>
                <a:spcPct val="120000"/>
              </a:lnSpc>
            </a:pPr>
            <a:endParaRPr lang="zh-CN" altLang="en-US" sz="11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9915" y="4526915"/>
            <a:ext cx="5584825" cy="1198245"/>
          </a:xfrm>
        </p:spPr>
        <p:txBody>
          <a:bodyPr>
            <a:normAutofit/>
          </a:bodyPr>
          <a:p>
            <a:r>
              <a:rPr lang="zh-CN" altLang="en-US" sz="32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投资有风险，入市需谨慎</a:t>
            </a:r>
            <a:r>
              <a:rPr lang="zh-CN" altLang="en-US" sz="3200" b="1" dirty="0">
                <a:solidFill>
                  <a:schemeClr val="tx2">
                    <a:lumMod val="50000"/>
                  </a:schemeClr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！</a:t>
            </a:r>
            <a:endParaRPr lang="zh-CN" altLang="en-US" sz="3200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955" y="894080"/>
            <a:ext cx="9330690" cy="52489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290" y="768985"/>
            <a:ext cx="9458960" cy="53200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5003770" y="3760464"/>
            <a:ext cx="1636996" cy="69975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案例解析</a:t>
            </a:r>
            <a:endParaRPr lang="zh-CN" altLang="en-US" sz="28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pic>
        <p:nvPicPr>
          <p:cNvPr id="23" name="图片 2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8770" y="800735"/>
            <a:ext cx="828040" cy="828040"/>
          </a:xfrm>
          <a:prstGeom prst="rect">
            <a:avLst/>
          </a:prstGeom>
        </p:spPr>
      </p:pic>
      <p:sp>
        <p:nvSpPr>
          <p:cNvPr id="2" name="标题 2"/>
          <p:cNvSpPr/>
          <p:nvPr>
            <p:custDataLst>
              <p:tags r:id="rId6"/>
            </p:custDataLst>
          </p:nvPr>
        </p:nvSpPr>
        <p:spPr>
          <a:xfrm>
            <a:off x="838200" y="878840"/>
            <a:ext cx="4165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>
                <a:latin typeface="方正黑体简体" panose="02000000000000000000" charset="-122"/>
                <a:ea typeface="方正黑体简体" panose="02000000000000000000" charset="-122"/>
              </a:rPr>
              <a:t>本节课程安排</a:t>
            </a:r>
            <a:endParaRPr lang="zh-CN" altLang="en-US" b="1"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48" name="图形 13"/>
          <p:cNvSpPr/>
          <p:nvPr>
            <p:custDataLst>
              <p:tags r:id="rId7"/>
            </p:custDataLst>
          </p:nvPr>
        </p:nvSpPr>
        <p:spPr>
          <a:xfrm>
            <a:off x="3522046" y="2499970"/>
            <a:ext cx="839576" cy="824583"/>
          </a:xfrm>
          <a:custGeom>
            <a:avLst/>
            <a:gdLst>
              <a:gd name="connsiteX0" fmla="*/ 1032140 w 1066800"/>
              <a:gd name="connsiteY0" fmla="*/ 349169 h 1047750"/>
              <a:gd name="connsiteX1" fmla="*/ 852118 w 1066800"/>
              <a:gd name="connsiteY1" fmla="*/ 964484 h 1047750"/>
              <a:gd name="connsiteX2" fmla="*/ 217753 w 1066800"/>
              <a:gd name="connsiteY2" fmla="*/ 923526 h 1047750"/>
              <a:gd name="connsiteX3" fmla="*/ 30110 w 1066800"/>
              <a:gd name="connsiteY3" fmla="*/ 350121 h 1047750"/>
              <a:gd name="connsiteX4" fmla="*/ 513980 w 1066800"/>
              <a:gd name="connsiteY4" fmla="*/ 7221 h 1047750"/>
              <a:gd name="connsiteX5" fmla="*/ 1032140 w 1066800"/>
              <a:gd name="connsiteY5" fmla="*/ 349169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800" h="1047750">
                <a:moveTo>
                  <a:pt x="1032140" y="349169"/>
                </a:moveTo>
                <a:cubicBezTo>
                  <a:pt x="1107388" y="558719"/>
                  <a:pt x="1030235" y="839706"/>
                  <a:pt x="852118" y="964484"/>
                </a:cubicBezTo>
                <a:cubicBezTo>
                  <a:pt x="674000" y="1090214"/>
                  <a:pt x="394918" y="1059734"/>
                  <a:pt x="217753" y="923526"/>
                </a:cubicBezTo>
                <a:cubicBezTo>
                  <a:pt x="40588" y="787319"/>
                  <a:pt x="-34660" y="544431"/>
                  <a:pt x="30110" y="350121"/>
                </a:cubicBezTo>
                <a:cubicBezTo>
                  <a:pt x="93928" y="155811"/>
                  <a:pt x="297763" y="11031"/>
                  <a:pt x="513980" y="7221"/>
                </a:cubicBezTo>
                <a:cubicBezTo>
                  <a:pt x="729245" y="3411"/>
                  <a:pt x="956893" y="140571"/>
                  <a:pt x="1032140" y="349169"/>
                </a:cubicBezTo>
                <a:close/>
              </a:path>
            </a:pathLst>
          </a:custGeom>
          <a:solidFill>
            <a:srgbClr val="8DA0B9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 anchor="ctr"/>
          <a:p>
            <a:pPr algn="ctr"/>
            <a:r>
              <a:rPr lang="en-US" altLang="zh-CN" sz="36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1</a:t>
            </a:r>
            <a:endParaRPr lang="zh-CN" altLang="en-US" sz="36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1" name="图形 13"/>
          <p:cNvSpPr/>
          <p:nvPr>
            <p:custDataLst>
              <p:tags r:id="rId8"/>
            </p:custDataLst>
          </p:nvPr>
        </p:nvSpPr>
        <p:spPr>
          <a:xfrm>
            <a:off x="3522046" y="3635485"/>
            <a:ext cx="839576" cy="824583"/>
          </a:xfrm>
          <a:custGeom>
            <a:avLst/>
            <a:gdLst>
              <a:gd name="connsiteX0" fmla="*/ 1032140 w 1066800"/>
              <a:gd name="connsiteY0" fmla="*/ 349169 h 1047750"/>
              <a:gd name="connsiteX1" fmla="*/ 852118 w 1066800"/>
              <a:gd name="connsiteY1" fmla="*/ 964484 h 1047750"/>
              <a:gd name="connsiteX2" fmla="*/ 217753 w 1066800"/>
              <a:gd name="connsiteY2" fmla="*/ 923526 h 1047750"/>
              <a:gd name="connsiteX3" fmla="*/ 30110 w 1066800"/>
              <a:gd name="connsiteY3" fmla="*/ 350121 h 1047750"/>
              <a:gd name="connsiteX4" fmla="*/ 513980 w 1066800"/>
              <a:gd name="connsiteY4" fmla="*/ 7221 h 1047750"/>
              <a:gd name="connsiteX5" fmla="*/ 1032140 w 1066800"/>
              <a:gd name="connsiteY5" fmla="*/ 349169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800" h="1047750">
                <a:moveTo>
                  <a:pt x="1032140" y="349169"/>
                </a:moveTo>
                <a:cubicBezTo>
                  <a:pt x="1107388" y="558719"/>
                  <a:pt x="1030235" y="839706"/>
                  <a:pt x="852118" y="964484"/>
                </a:cubicBezTo>
                <a:cubicBezTo>
                  <a:pt x="674000" y="1090214"/>
                  <a:pt x="394918" y="1059734"/>
                  <a:pt x="217753" y="923526"/>
                </a:cubicBezTo>
                <a:cubicBezTo>
                  <a:pt x="40588" y="787319"/>
                  <a:pt x="-34660" y="544431"/>
                  <a:pt x="30110" y="350121"/>
                </a:cubicBezTo>
                <a:cubicBezTo>
                  <a:pt x="93928" y="155811"/>
                  <a:pt x="297763" y="11031"/>
                  <a:pt x="513980" y="7221"/>
                </a:cubicBezTo>
                <a:cubicBezTo>
                  <a:pt x="729245" y="3411"/>
                  <a:pt x="956893" y="140571"/>
                  <a:pt x="1032140" y="349169"/>
                </a:cubicBezTo>
                <a:close/>
              </a:path>
            </a:pathLst>
          </a:custGeom>
          <a:solidFill>
            <a:srgbClr val="FDB64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/>
          <a:p>
            <a:pPr algn="ctr"/>
            <a:r>
              <a:rPr lang="en-US" altLang="zh-CN" sz="36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2</a:t>
            </a:r>
            <a:endParaRPr lang="zh-CN" altLang="en-US" sz="36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>
            <p:custDataLst>
              <p:tags r:id="rId9"/>
            </p:custDataLst>
          </p:nvPr>
        </p:nvSpPr>
        <p:spPr>
          <a:xfrm>
            <a:off x="5003770" y="2647332"/>
            <a:ext cx="3051112" cy="69975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建立打理自选股</a:t>
            </a:r>
            <a:endParaRPr lang="zh-CN" altLang="en-US" sz="28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54728" y="1999615"/>
            <a:ext cx="2995937" cy="1606175"/>
            <a:chOff x="1232601" y="2488038"/>
            <a:chExt cx="2995953" cy="1606208"/>
          </a:xfrm>
        </p:grpSpPr>
        <p:sp>
          <p:nvSpPr>
            <p:cNvPr id="5" name="椭圆 4"/>
            <p:cNvSpPr/>
            <p:nvPr/>
          </p:nvSpPr>
          <p:spPr>
            <a:xfrm rot="2138162">
              <a:off x="3860035" y="2488038"/>
              <a:ext cx="368519" cy="139636"/>
            </a:xfrm>
            <a:prstGeom prst="ellipse">
              <a:avLst/>
            </a:prstGeom>
            <a:solidFill>
              <a:srgbClr val="FFD0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</a:endParaRPr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2683082" y="2622055"/>
              <a:ext cx="1145707" cy="1445260"/>
              <a:chOff x="1231654" y="2646108"/>
              <a:chExt cx="1145707" cy="1445260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2067481" y="2646108"/>
                <a:ext cx="309880" cy="144526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p>
                <a:pPr algn="ctr"/>
                <a:endParaRPr lang="zh-CN" altLang="en-US" sz="8800" b="1" spc="-300" dirty="0">
                  <a:solidFill>
                    <a:schemeClr val="tx1"/>
                  </a:solidFill>
                  <a:effectLst>
                    <a:innerShdw blurRad="63500" dist="50800" dir="13500000">
                      <a:prstClr val="black">
                        <a:alpha val="12000"/>
                      </a:prstClr>
                    </a:innerShdw>
                  </a:effectLst>
                  <a:latin typeface="方正黑体简体" panose="02000000000000000000" charset="-122"/>
                  <a:ea typeface="方正黑体简体" panose="02000000000000000000" charset="-122"/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1231654" y="2646108"/>
                <a:ext cx="309880" cy="144526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p>
                <a:pPr algn="ctr"/>
                <a:endParaRPr lang="zh-CN" altLang="en-US" sz="8800" b="1" spc="-300" dirty="0">
                  <a:solidFill>
                    <a:schemeClr val="tx1"/>
                  </a:solidFill>
                  <a:effectLst>
                    <a:innerShdw blurRad="63500" dist="50800" dir="13500000">
                      <a:prstClr val="black">
                        <a:alpha val="12000"/>
                      </a:prstClr>
                    </a:innerShdw>
                  </a:effectLst>
                  <a:latin typeface="方正黑体简体" panose="02000000000000000000" charset="-122"/>
                  <a:ea typeface="方正黑体简体" panose="02000000000000000000" charset="-122"/>
                </a:endParaRPr>
              </a:p>
            </p:txBody>
          </p:sp>
        </p:grpSp>
        <p:sp>
          <p:nvSpPr>
            <p:cNvPr id="69" name="文本框 68"/>
            <p:cNvSpPr txBox="1"/>
            <p:nvPr/>
          </p:nvSpPr>
          <p:spPr>
            <a:xfrm>
              <a:off x="1232601" y="2525764"/>
              <a:ext cx="2621294" cy="156848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p>
              <a:pPr algn="ctr"/>
              <a:r>
                <a:rPr lang="zh-CN" altLang="en-US" sz="4800" b="1" dirty="0">
                  <a:solidFill>
                    <a:schemeClr val="tx1"/>
                  </a:solidFill>
                  <a:effectLst>
                    <a:innerShdw blurRad="63500" dist="50800" dir="13500000">
                      <a:prstClr val="black">
                        <a:alpha val="12000"/>
                      </a:prstClr>
                    </a:innerShdw>
                  </a:effectLst>
                  <a:latin typeface="方正黑体简体" panose="02000000000000000000" charset="-122"/>
                  <a:ea typeface="方正黑体简体" panose="02000000000000000000" charset="-122"/>
                </a:rPr>
                <a:t>买股票前</a:t>
              </a:r>
              <a:endParaRPr lang="zh-CN" altLang="en-US" sz="4800" b="1" dirty="0">
                <a:solidFill>
                  <a:schemeClr val="tx1"/>
                </a:solidFill>
                <a:effectLst>
                  <a:innerShdw blurRad="63500" dist="50800" dir="13500000">
                    <a:prstClr val="black">
                      <a:alpha val="12000"/>
                    </a:prstClr>
                  </a:innerShdw>
                </a:effectLst>
                <a:latin typeface="方正黑体简体" panose="02000000000000000000" charset="-122"/>
                <a:ea typeface="方正黑体简体" panose="02000000000000000000" charset="-122"/>
              </a:endParaRPr>
            </a:p>
            <a:p>
              <a:pPr algn="ctr"/>
              <a:r>
                <a:rPr lang="zh-CN" altLang="en-US" sz="4800" b="1" dirty="0">
                  <a:solidFill>
                    <a:schemeClr val="tx1"/>
                  </a:solidFill>
                  <a:effectLst>
                    <a:innerShdw blurRad="63500" dist="50800" dir="13500000">
                      <a:prstClr val="black">
                        <a:alpha val="12000"/>
                      </a:prstClr>
                    </a:innerShdw>
                  </a:effectLst>
                  <a:latin typeface="方正黑体简体" panose="02000000000000000000" charset="-122"/>
                  <a:ea typeface="方正黑体简体" panose="02000000000000000000" charset="-122"/>
                </a:rPr>
                <a:t>灵魂三问</a:t>
              </a:r>
              <a:endParaRPr lang="zh-CN" altLang="en-US" sz="4800" b="1" dirty="0">
                <a:solidFill>
                  <a:schemeClr val="tx1"/>
                </a:solidFill>
                <a:effectLst>
                  <a:innerShdw blurRad="63500" dist="50800" dir="13500000">
                    <a:prstClr val="black">
                      <a:alpha val="12000"/>
                    </a:prstClr>
                  </a:innerShdw>
                </a:effectLst>
                <a:latin typeface="方正黑体简体" panose="02000000000000000000" charset="-122"/>
                <a:ea typeface="方正黑体简体" panose="02000000000000000000" charset="-122"/>
              </a:endParaRPr>
            </a:p>
          </p:txBody>
        </p:sp>
      </p:grpSp>
      <p:sp>
        <p:nvSpPr>
          <p:cNvPr id="48" name="图形 13"/>
          <p:cNvSpPr/>
          <p:nvPr/>
        </p:nvSpPr>
        <p:spPr>
          <a:xfrm>
            <a:off x="4983816" y="1381715"/>
            <a:ext cx="839593" cy="824600"/>
          </a:xfrm>
          <a:custGeom>
            <a:avLst/>
            <a:gdLst>
              <a:gd name="connsiteX0" fmla="*/ 1032140 w 1066800"/>
              <a:gd name="connsiteY0" fmla="*/ 349169 h 1047750"/>
              <a:gd name="connsiteX1" fmla="*/ 852118 w 1066800"/>
              <a:gd name="connsiteY1" fmla="*/ 964484 h 1047750"/>
              <a:gd name="connsiteX2" fmla="*/ 217753 w 1066800"/>
              <a:gd name="connsiteY2" fmla="*/ 923526 h 1047750"/>
              <a:gd name="connsiteX3" fmla="*/ 30110 w 1066800"/>
              <a:gd name="connsiteY3" fmla="*/ 350121 h 1047750"/>
              <a:gd name="connsiteX4" fmla="*/ 513980 w 1066800"/>
              <a:gd name="connsiteY4" fmla="*/ 7221 h 1047750"/>
              <a:gd name="connsiteX5" fmla="*/ 1032140 w 1066800"/>
              <a:gd name="connsiteY5" fmla="*/ 349169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800" h="1047750">
                <a:moveTo>
                  <a:pt x="1032140" y="349169"/>
                </a:moveTo>
                <a:cubicBezTo>
                  <a:pt x="1107388" y="558719"/>
                  <a:pt x="1030235" y="839706"/>
                  <a:pt x="852118" y="964484"/>
                </a:cubicBezTo>
                <a:cubicBezTo>
                  <a:pt x="674000" y="1090214"/>
                  <a:pt x="394918" y="1059734"/>
                  <a:pt x="217753" y="923526"/>
                </a:cubicBezTo>
                <a:cubicBezTo>
                  <a:pt x="40588" y="787319"/>
                  <a:pt x="-34660" y="544431"/>
                  <a:pt x="30110" y="350121"/>
                </a:cubicBezTo>
                <a:cubicBezTo>
                  <a:pt x="93928" y="155811"/>
                  <a:pt x="297763" y="11031"/>
                  <a:pt x="513980" y="7221"/>
                </a:cubicBezTo>
                <a:cubicBezTo>
                  <a:pt x="729245" y="3411"/>
                  <a:pt x="956893" y="140571"/>
                  <a:pt x="1032140" y="349169"/>
                </a:cubicBezTo>
                <a:close/>
              </a:path>
            </a:pathLst>
          </a:custGeom>
          <a:solidFill>
            <a:srgbClr val="8DA0B9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 anchor="ctr"/>
          <a:p>
            <a:pPr algn="ctr"/>
            <a:endParaRPr lang="zh-CN" altLang="en-US" sz="36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039573" y="1386971"/>
            <a:ext cx="30321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solidFill>
                  <a:schemeClr val="tx1"/>
                </a:solidFill>
                <a:effectLst>
                  <a:innerShdw blurRad="63500" dist="50800" dir="13500000">
                    <a:prstClr val="black">
                      <a:alpha val="12000"/>
                    </a:prstClr>
                  </a:innerShdw>
                </a:effectLst>
                <a:latin typeface="方正黑体简体" panose="02000000000000000000" charset="-122"/>
                <a:ea typeface="方正黑体简体" panose="02000000000000000000" charset="-122"/>
                <a:cs typeface="+mn-ea"/>
                <a:sym typeface="+mn-lt"/>
              </a:rPr>
              <a:t>是否有可用仓位</a:t>
            </a:r>
            <a:endParaRPr lang="zh-CN" altLang="en-US" sz="3200" b="1" dirty="0">
              <a:solidFill>
                <a:schemeClr val="tx1"/>
              </a:solidFill>
              <a:effectLst>
                <a:innerShdw blurRad="63500" dist="50800" dir="13500000">
                  <a:prstClr val="black">
                    <a:alpha val="12000"/>
                  </a:prstClr>
                </a:innerShdw>
              </a:effectLst>
              <a:latin typeface="方正黑体简体" panose="02000000000000000000" charset="-122"/>
              <a:ea typeface="方正黑体简体" panose="02000000000000000000" charset="-122"/>
              <a:cs typeface="+mn-ea"/>
              <a:sym typeface="+mn-lt"/>
            </a:endParaRPr>
          </a:p>
        </p:txBody>
      </p:sp>
      <p:sp>
        <p:nvSpPr>
          <p:cNvPr id="51" name="图形 13"/>
          <p:cNvSpPr/>
          <p:nvPr/>
        </p:nvSpPr>
        <p:spPr>
          <a:xfrm>
            <a:off x="4983816" y="2558528"/>
            <a:ext cx="839593" cy="824600"/>
          </a:xfrm>
          <a:custGeom>
            <a:avLst/>
            <a:gdLst>
              <a:gd name="connsiteX0" fmla="*/ 1032140 w 1066800"/>
              <a:gd name="connsiteY0" fmla="*/ 349169 h 1047750"/>
              <a:gd name="connsiteX1" fmla="*/ 852118 w 1066800"/>
              <a:gd name="connsiteY1" fmla="*/ 964484 h 1047750"/>
              <a:gd name="connsiteX2" fmla="*/ 217753 w 1066800"/>
              <a:gd name="connsiteY2" fmla="*/ 923526 h 1047750"/>
              <a:gd name="connsiteX3" fmla="*/ 30110 w 1066800"/>
              <a:gd name="connsiteY3" fmla="*/ 350121 h 1047750"/>
              <a:gd name="connsiteX4" fmla="*/ 513980 w 1066800"/>
              <a:gd name="connsiteY4" fmla="*/ 7221 h 1047750"/>
              <a:gd name="connsiteX5" fmla="*/ 1032140 w 1066800"/>
              <a:gd name="connsiteY5" fmla="*/ 349169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800" h="1047750">
                <a:moveTo>
                  <a:pt x="1032140" y="349169"/>
                </a:moveTo>
                <a:cubicBezTo>
                  <a:pt x="1107388" y="558719"/>
                  <a:pt x="1030235" y="839706"/>
                  <a:pt x="852118" y="964484"/>
                </a:cubicBezTo>
                <a:cubicBezTo>
                  <a:pt x="674000" y="1090214"/>
                  <a:pt x="394918" y="1059734"/>
                  <a:pt x="217753" y="923526"/>
                </a:cubicBezTo>
                <a:cubicBezTo>
                  <a:pt x="40588" y="787319"/>
                  <a:pt x="-34660" y="544431"/>
                  <a:pt x="30110" y="350121"/>
                </a:cubicBezTo>
                <a:cubicBezTo>
                  <a:pt x="93928" y="155811"/>
                  <a:pt x="297763" y="11031"/>
                  <a:pt x="513980" y="7221"/>
                </a:cubicBezTo>
                <a:cubicBezTo>
                  <a:pt x="729245" y="3411"/>
                  <a:pt x="956893" y="140571"/>
                  <a:pt x="1032140" y="349169"/>
                </a:cubicBezTo>
                <a:close/>
              </a:path>
            </a:pathLst>
          </a:custGeom>
          <a:solidFill>
            <a:srgbClr val="E5CBB4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/>
          <a:p>
            <a:pPr algn="ctr"/>
            <a:endParaRPr lang="zh-CN" altLang="en-US" sz="36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6039573" y="2564026"/>
            <a:ext cx="30321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 dirty="0">
                <a:solidFill>
                  <a:schemeClr val="tx1"/>
                </a:solidFill>
                <a:effectLst>
                  <a:innerShdw blurRad="63500" dist="50800" dir="13500000">
                    <a:prstClr val="black">
                      <a:alpha val="12000"/>
                    </a:prstClr>
                  </a:innerShdw>
                </a:effectLst>
                <a:latin typeface="方正黑体简体" panose="02000000000000000000" charset="-122"/>
                <a:ea typeface="方正黑体简体" panose="02000000000000000000" charset="-122"/>
                <a:cs typeface="+mn-ea"/>
                <a:sym typeface="+mn-lt"/>
              </a:rPr>
              <a:t>是否同一个体系</a:t>
            </a:r>
            <a:endParaRPr lang="zh-CN" altLang="en-US" sz="3200" b="1" dirty="0">
              <a:solidFill>
                <a:schemeClr val="tx1"/>
              </a:solidFill>
              <a:effectLst>
                <a:innerShdw blurRad="63500" dist="50800" dir="13500000">
                  <a:prstClr val="black">
                    <a:alpha val="12000"/>
                  </a:prstClr>
                </a:innerShdw>
              </a:effectLst>
              <a:latin typeface="方正黑体简体" panose="02000000000000000000" charset="-122"/>
              <a:ea typeface="方正黑体简体" panose="02000000000000000000" charset="-122"/>
              <a:cs typeface="+mn-ea"/>
              <a:sym typeface="+mn-lt"/>
            </a:endParaRPr>
          </a:p>
        </p:txBody>
      </p:sp>
      <p:sp>
        <p:nvSpPr>
          <p:cNvPr id="54" name="图形 13"/>
          <p:cNvSpPr/>
          <p:nvPr/>
        </p:nvSpPr>
        <p:spPr>
          <a:xfrm>
            <a:off x="4983816" y="3735341"/>
            <a:ext cx="839593" cy="824600"/>
          </a:xfrm>
          <a:custGeom>
            <a:avLst/>
            <a:gdLst>
              <a:gd name="connsiteX0" fmla="*/ 1032140 w 1066800"/>
              <a:gd name="connsiteY0" fmla="*/ 349169 h 1047750"/>
              <a:gd name="connsiteX1" fmla="*/ 852118 w 1066800"/>
              <a:gd name="connsiteY1" fmla="*/ 964484 h 1047750"/>
              <a:gd name="connsiteX2" fmla="*/ 217753 w 1066800"/>
              <a:gd name="connsiteY2" fmla="*/ 923526 h 1047750"/>
              <a:gd name="connsiteX3" fmla="*/ 30110 w 1066800"/>
              <a:gd name="connsiteY3" fmla="*/ 350121 h 1047750"/>
              <a:gd name="connsiteX4" fmla="*/ 513980 w 1066800"/>
              <a:gd name="connsiteY4" fmla="*/ 7221 h 1047750"/>
              <a:gd name="connsiteX5" fmla="*/ 1032140 w 1066800"/>
              <a:gd name="connsiteY5" fmla="*/ 349169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6800" h="1047750">
                <a:moveTo>
                  <a:pt x="1032140" y="349169"/>
                </a:moveTo>
                <a:cubicBezTo>
                  <a:pt x="1107388" y="558719"/>
                  <a:pt x="1030235" y="839706"/>
                  <a:pt x="852118" y="964484"/>
                </a:cubicBezTo>
                <a:cubicBezTo>
                  <a:pt x="674000" y="1090214"/>
                  <a:pt x="394918" y="1059734"/>
                  <a:pt x="217753" y="923526"/>
                </a:cubicBezTo>
                <a:cubicBezTo>
                  <a:pt x="40588" y="787319"/>
                  <a:pt x="-34660" y="544431"/>
                  <a:pt x="30110" y="350121"/>
                </a:cubicBezTo>
                <a:cubicBezTo>
                  <a:pt x="93928" y="155811"/>
                  <a:pt x="297763" y="11031"/>
                  <a:pt x="513980" y="7221"/>
                </a:cubicBezTo>
                <a:cubicBezTo>
                  <a:pt x="729245" y="3411"/>
                  <a:pt x="956893" y="140571"/>
                  <a:pt x="1032140" y="349169"/>
                </a:cubicBezTo>
                <a:close/>
              </a:path>
            </a:pathLst>
          </a:custGeom>
          <a:solidFill>
            <a:srgbClr val="8DA0B9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 anchor="ctr"/>
          <a:p>
            <a:pPr algn="ctr"/>
            <a:endParaRPr lang="zh-CN" altLang="en-US" sz="36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6039573" y="3740839"/>
            <a:ext cx="30321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 dirty="0">
                <a:solidFill>
                  <a:schemeClr val="tx1"/>
                </a:solidFill>
                <a:effectLst>
                  <a:innerShdw blurRad="63500" dist="50800" dir="13500000">
                    <a:prstClr val="black">
                      <a:alpha val="12000"/>
                    </a:prstClr>
                  </a:innerShdw>
                </a:effectLst>
                <a:latin typeface="方正黑体简体" panose="02000000000000000000" charset="-122"/>
                <a:ea typeface="方正黑体简体" panose="02000000000000000000" charset="-122"/>
                <a:cs typeface="+mn-ea"/>
                <a:sym typeface="+mn-lt"/>
              </a:rPr>
              <a:t>做错了会亏多少</a:t>
            </a:r>
            <a:endParaRPr lang="zh-CN" altLang="en-US" sz="3200" b="1" dirty="0">
              <a:solidFill>
                <a:schemeClr val="tx1"/>
              </a:solidFill>
              <a:effectLst>
                <a:innerShdw blurRad="63500" dist="50800" dir="13500000">
                  <a:prstClr val="black">
                    <a:alpha val="12000"/>
                  </a:prstClr>
                </a:innerShdw>
              </a:effectLst>
              <a:latin typeface="方正黑体简体" panose="02000000000000000000" charset="-122"/>
              <a:ea typeface="方正黑体简体" panose="02000000000000000000" charset="-122"/>
              <a:cs typeface="+mn-ea"/>
              <a:sym typeface="+mn-lt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5139770" y="1390433"/>
            <a:ext cx="527685" cy="76835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4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1</a:t>
            </a:r>
            <a:endParaRPr lang="en-US" altLang="zh-CN" sz="4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139770" y="2608116"/>
            <a:ext cx="527685" cy="76835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4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2</a:t>
            </a:r>
            <a:endParaRPr lang="en-US" altLang="zh-CN" sz="4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139770" y="3786524"/>
            <a:ext cx="527685" cy="76835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4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3</a:t>
            </a:r>
            <a:endParaRPr lang="en-US" altLang="zh-CN" sz="4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39573" y="2065866"/>
            <a:ext cx="373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rgbClr val="8FA3BC"/>
                </a:solidFill>
                <a:effectLst>
                  <a:innerShdw blurRad="63500" dist="50800" dir="13500000">
                    <a:prstClr val="black">
                      <a:alpha val="12000"/>
                    </a:prstClr>
                  </a:innerShdw>
                </a:effectLst>
                <a:latin typeface="方正黑体简体" panose="02000000000000000000" charset="-122"/>
                <a:ea typeface="方正黑体简体" panose="02000000000000000000" charset="-122"/>
                <a:cs typeface="+mn-ea"/>
                <a:sym typeface="+mn-lt"/>
              </a:rPr>
              <a:t>机会来了我是否有仓位去把握？</a:t>
            </a:r>
            <a:endParaRPr lang="zh-CN" altLang="en-US" sz="2000" dirty="0">
              <a:solidFill>
                <a:srgbClr val="8FA3BC"/>
              </a:solidFill>
              <a:effectLst>
                <a:innerShdw blurRad="63500" dist="50800" dir="13500000">
                  <a:prstClr val="black">
                    <a:alpha val="12000"/>
                  </a:prstClr>
                </a:innerShdw>
              </a:effectLst>
              <a:latin typeface="方正黑体简体" panose="02000000000000000000" charset="-122"/>
              <a:ea typeface="方正黑体简体" panose="02000000000000000000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39573" y="4348056"/>
            <a:ext cx="221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 dirty="0">
                <a:solidFill>
                  <a:srgbClr val="8FA3BC"/>
                </a:solidFill>
                <a:effectLst>
                  <a:innerShdw blurRad="63500" dist="50800" dir="13500000">
                    <a:prstClr val="black">
                      <a:alpha val="12000"/>
                    </a:prstClr>
                  </a:innerShdw>
                </a:effectLst>
                <a:latin typeface="方正黑体简体" panose="02000000000000000000" charset="-122"/>
                <a:ea typeface="方正黑体简体" panose="02000000000000000000" charset="-122"/>
                <a:cs typeface="+mn-ea"/>
                <a:sym typeface="+mn-lt"/>
              </a:rPr>
              <a:t>我的底线在哪里？</a:t>
            </a:r>
            <a:endParaRPr lang="zh-CN" altLang="en-US" sz="2000" dirty="0">
              <a:solidFill>
                <a:srgbClr val="8FA3BC"/>
              </a:solidFill>
              <a:effectLst>
                <a:innerShdw blurRad="63500" dist="50800" dir="13500000">
                  <a:prstClr val="black">
                    <a:alpha val="12000"/>
                  </a:prstClr>
                </a:innerShdw>
              </a:effectLst>
              <a:latin typeface="方正黑体简体" panose="02000000000000000000" charset="-122"/>
              <a:ea typeface="方正黑体简体" panose="02000000000000000000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39573" y="3206961"/>
            <a:ext cx="297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 dirty="0">
                <a:solidFill>
                  <a:srgbClr val="8FA3BC"/>
                </a:solidFill>
                <a:effectLst>
                  <a:innerShdw blurRad="63500" dist="50800" dir="13500000">
                    <a:prstClr val="black">
                      <a:alpha val="12000"/>
                    </a:prstClr>
                  </a:innerShdw>
                </a:effectLst>
                <a:latin typeface="方正黑体简体" panose="02000000000000000000" charset="-122"/>
                <a:ea typeface="方正黑体简体" panose="02000000000000000000" charset="-122"/>
                <a:cs typeface="+mn-ea"/>
                <a:sym typeface="+mn-lt"/>
              </a:rPr>
              <a:t>赚到的方式我能否复制？</a:t>
            </a:r>
            <a:endParaRPr lang="zh-CN" altLang="en-US" sz="2000" dirty="0">
              <a:solidFill>
                <a:srgbClr val="8FA3BC"/>
              </a:solidFill>
              <a:effectLst>
                <a:innerShdw blurRad="63500" dist="50800" dir="13500000">
                  <a:prstClr val="black">
                    <a:alpha val="12000"/>
                  </a:prstClr>
                </a:innerShdw>
              </a:effectLst>
              <a:latin typeface="方正黑体简体" panose="02000000000000000000" charset="-122"/>
              <a:ea typeface="方正黑体简体" panose="02000000000000000000" charset="-122"/>
              <a:cs typeface="+mn-ea"/>
              <a:sym typeface="+mn-lt"/>
            </a:endParaRPr>
          </a:p>
        </p:txBody>
      </p:sp>
      <p:pic>
        <p:nvPicPr>
          <p:cNvPr id="11" name="图片 2" descr="红色向右箭头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0363" y="595165"/>
            <a:ext cx="1179443" cy="11794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305" y="741045"/>
            <a:ext cx="3064510" cy="637540"/>
          </a:xfrm>
        </p:spPr>
        <p:txBody>
          <a:bodyPr>
            <a:normAutofit fontScale="90000"/>
          </a:bodyPr>
          <a:p>
            <a:pPr algn="l"/>
            <a:r>
              <a:rPr lang="zh-CN" altLang="en-US" sz="3555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建立自选股池：</a:t>
            </a:r>
            <a:endParaRPr lang="zh-CN" altLang="en-US" sz="3555" b="1" dirty="0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892810" y="2046605"/>
            <a:ext cx="9234170" cy="3538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点击自选股界面</a:t>
            </a:r>
            <a:r>
              <a:rPr lang="en-US" altLang="zh-CN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→</a:t>
            </a:r>
            <a:b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b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br>
              <a:rPr lang="en-US" altLang="zh-CN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点击</a:t>
            </a:r>
            <a:r>
              <a:rPr lang="en-US" altLang="zh-CN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“+”</a:t>
            </a:r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号</a:t>
            </a:r>
            <a:r>
              <a:rPr lang="en-US" altLang="zh-CN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---</a:t>
            </a:r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分别编辑建立</a:t>
            </a:r>
            <a:r>
              <a:rPr lang="en-US" altLang="zh-CN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→→→→→</a:t>
            </a:r>
            <a:b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b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b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（即将扭转、已经扭转、回踩低吸）</a:t>
            </a:r>
            <a:r>
              <a:rPr lang="en-US" altLang="zh-CN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3</a:t>
            </a:r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个自选板块</a:t>
            </a:r>
            <a:endParaRPr lang="en-US" altLang="zh-CN" sz="3200" b="1">
              <a:solidFill>
                <a:schemeClr val="tx1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27305" y="2098675"/>
            <a:ext cx="9236710" cy="40081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点击【自选】</a:t>
            </a:r>
            <a:b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br>
              <a:rPr lang="en-US" altLang="zh-CN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点击右上角</a:t>
            </a:r>
            <a:r>
              <a:rPr lang="en-US" altLang="zh-CN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“+”</a:t>
            </a:r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号</a:t>
            </a:r>
            <a:r>
              <a:rPr lang="en-US" altLang="zh-CN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---</a:t>
            </a:r>
            <a: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分别编辑建立</a:t>
            </a:r>
            <a:b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b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r>
              <a:rPr lang="en-US" altLang="zh-CN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3</a:t>
            </a:r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个自选板块（</a:t>
            </a:r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即将扭转、已经扭转、回踩低吸</a:t>
            </a:r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）</a:t>
            </a:r>
            <a:br>
              <a:rPr lang="zh-CN" altLang="en-US" sz="3200" b="1">
                <a:solidFill>
                  <a:schemeClr val="tx1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</a:br>
            <a:endParaRPr lang="zh-CN" altLang="en-US" sz="3200" b="1">
              <a:solidFill>
                <a:schemeClr val="tx1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305" y="758190"/>
            <a:ext cx="5174615" cy="726440"/>
          </a:xfrm>
        </p:spPr>
        <p:txBody>
          <a:bodyPr>
            <a:noAutofit/>
          </a:bodyPr>
          <a:p>
            <a:pPr algn="l"/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【手机版】</a:t>
            </a:r>
            <a:r>
              <a:rPr lang="zh-CN" altLang="en-US" sz="3200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建立自选板块：</a:t>
            </a:r>
            <a:endParaRPr lang="zh-CN" altLang="en-US" sz="3200" b="1" dirty="0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+mn-ea"/>
            </a:endParaRPr>
          </a:p>
        </p:txBody>
      </p:sp>
      <p:pic>
        <p:nvPicPr>
          <p:cNvPr id="3" name="video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727440" y="0"/>
            <a:ext cx="30861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 vol="100000"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329690" y="4742180"/>
            <a:ext cx="9824720" cy="544195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/>
            <a:r>
              <a:rPr lang="zh-CN" altLang="en-US" sz="2800" b="1">
                <a:solidFill>
                  <a:schemeClr val="bg1"/>
                </a:solidFill>
                <a:highlight>
                  <a:srgbClr val="FF0000"/>
                </a:highlight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已经扭转：</a:t>
            </a:r>
            <a:r>
              <a:rPr lang="en-US" sz="2800" b="1">
                <a:solidFill>
                  <a:schemeClr val="bg1"/>
                </a:solidFill>
                <a:highlight>
                  <a:srgbClr val="FF0000"/>
                </a:highlight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B</a:t>
            </a:r>
            <a:r>
              <a:rPr lang="zh-CN" altLang="en-US" sz="2800" b="1">
                <a:solidFill>
                  <a:schemeClr val="bg1"/>
                </a:solidFill>
                <a:highlight>
                  <a:srgbClr val="FF0000"/>
                </a:highlight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点右侧出金钥匙，扭转过波峰（一周打理一次）</a:t>
            </a:r>
            <a:endParaRPr lang="zh-CN" altLang="en-US" sz="2800" b="1">
              <a:solidFill>
                <a:schemeClr val="bg1"/>
              </a:solidFill>
              <a:highlight>
                <a:srgbClr val="FF0000"/>
              </a:highlight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833370" y="5375275"/>
            <a:ext cx="4768215" cy="483235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/>
            <a:r>
              <a:rPr lang="zh-CN" altLang="en-US" sz="2800" b="1">
                <a:solidFill>
                  <a:schemeClr val="tx1"/>
                </a:solidFill>
                <a:highlight>
                  <a:srgbClr val="FFFF00"/>
                </a:highlight>
                <a:latin typeface="方正黑体简体" panose="02000000000000000000" charset="-122"/>
                <a:ea typeface="方正黑体简体" panose="02000000000000000000" charset="-122"/>
              </a:rPr>
              <a:t>回踩低吸：回踩钓鱼线</a:t>
            </a:r>
            <a:r>
              <a:rPr lang="zh-CN" altLang="en-US" sz="2800" b="1">
                <a:solidFill>
                  <a:schemeClr val="tx1"/>
                </a:solidFill>
                <a:highlight>
                  <a:srgbClr val="FFFF00"/>
                </a:highlight>
                <a:latin typeface="方正黑体简体" panose="02000000000000000000" charset="-122"/>
                <a:ea typeface="方正黑体简体" panose="02000000000000000000" charset="-122"/>
                <a:sym typeface="+mn-ea"/>
              </a:rPr>
              <a:t>低吸（每日跟踪）</a:t>
            </a:r>
            <a:endParaRPr lang="zh-CN" altLang="en-US" sz="2800" b="1">
              <a:solidFill>
                <a:schemeClr val="tx1"/>
              </a:solidFill>
              <a:highlight>
                <a:srgbClr val="FFFF00"/>
              </a:highlight>
              <a:latin typeface="方正黑体简体" panose="02000000000000000000" charset="-122"/>
              <a:ea typeface="方正黑体简体" panose="02000000000000000000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305" y="521970"/>
            <a:ext cx="2944495" cy="1092835"/>
          </a:xfrm>
        </p:spPr>
        <p:txBody>
          <a:bodyPr/>
          <a:p>
            <a:pPr algn="l"/>
            <a:r>
              <a:rPr lang="zh-CN" altLang="en-US" sz="3200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打理自选股池</a:t>
            </a:r>
            <a:endParaRPr lang="zh-CN" altLang="en-US" sz="3200" b="1" dirty="0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62505" y="4131310"/>
            <a:ext cx="7797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bg1"/>
                </a:solidFill>
                <a:highlight>
                  <a:srgbClr val="0000FF"/>
                </a:highlight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即将扭转：符合取点</a:t>
            </a:r>
            <a:r>
              <a:rPr lang="en-US" altLang="zh-CN" sz="2800" b="1">
                <a:solidFill>
                  <a:schemeClr val="bg1"/>
                </a:solidFill>
                <a:highlight>
                  <a:srgbClr val="0000FF"/>
                </a:highlight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+</a:t>
            </a:r>
            <a:r>
              <a:rPr lang="zh-CN" altLang="en-US" sz="2800" b="1">
                <a:solidFill>
                  <a:schemeClr val="bg1"/>
                </a:solidFill>
                <a:highlight>
                  <a:srgbClr val="0000FF"/>
                </a:highlight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后脚长（两周打理一次）</a:t>
            </a:r>
            <a:endParaRPr lang="zh-CN" altLang="en-US" sz="2800" b="1">
              <a:solidFill>
                <a:schemeClr val="bg1"/>
              </a:solidFill>
              <a:highlight>
                <a:srgbClr val="0000FF"/>
              </a:highlight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9535" y="882015"/>
            <a:ext cx="6763385" cy="30911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768725" y="2681605"/>
            <a:ext cx="3383915" cy="12058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6000" b="1">
                <a:solidFill>
                  <a:srgbClr val="C00000"/>
                </a:solidFill>
                <a:effectLst/>
                <a:latin typeface="方正黑体简体" panose="02000000000000000000" charset="-122"/>
                <a:ea typeface="方正黑体简体" panose="02000000000000000000" charset="-122"/>
              </a:rPr>
              <a:t>案例解析</a:t>
            </a:r>
            <a:endParaRPr lang="zh-CN" altLang="en-US" sz="6000" b="1">
              <a:solidFill>
                <a:srgbClr val="C00000"/>
              </a:solidFill>
              <a:effectLst/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154.35354330708662,&quot;left&quot;:277.3264566929134,&quot;top&quot;:196.84645669291336,&quot;width&quot;:365.6735433070866}"/>
</p:tagLst>
</file>

<file path=ppt/tags/tag10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commondata" val="eyJoZGlkIjoiOWFkNTJkYmZmNzlkMDMzZWJhM2FkZmI2OGYyNWQxOTY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  <p:tag name="KSO_WM_DIAGRAM_VIRTUALLY_FRAME" val="{&quot;height&quot;:154.35354330708662,&quot;left&quot;:277.3264566929134,&quot;top&quot;:196.84645669291336,&quot;width&quot;:365.6735433070866}"/>
</p:tagLst>
</file>

<file path=ppt/tags/tag5.xml><?xml version="1.0" encoding="utf-8"?>
<p:tagLst xmlns:p="http://schemas.openxmlformats.org/presentationml/2006/main">
  <p:tag name="KSO_WM_BEAUTIFY_FLAG" val=""/>
  <p:tag name="KSO_WM_DIAGRAM_VIRTUALLY_FRAME" val="{&quot;height&quot;:154.35354330708662,&quot;left&quot;:277.3264566929134,&quot;top&quot;:196.84645669291336,&quot;width&quot;:365.6735433070866}"/>
</p:tagLst>
</file>

<file path=ppt/tags/tag6.xml><?xml version="1.0" encoding="utf-8"?>
<p:tagLst xmlns:p="http://schemas.openxmlformats.org/presentationml/2006/main">
  <p:tag name="KSO_WM_DIAGRAM_VIRTUALLY_FRAME" val="{&quot;height&quot;:154.35354330708662,&quot;left&quot;:277.3264566929134,&quot;top&quot;:196.84645669291336,&quot;width&quot;:365.6735433070866}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591</Words>
  <Application>WPS 演示</Application>
  <PresentationFormat>宽屏</PresentationFormat>
  <Paragraphs>67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Arial</vt:lpstr>
      <vt:lpstr>宋体</vt:lpstr>
      <vt:lpstr>Wingdings</vt:lpstr>
      <vt:lpstr>方正黑体简体</vt:lpstr>
      <vt:lpstr>微软雅黑</vt:lpstr>
      <vt:lpstr>Arial Unicode MS</vt:lpstr>
      <vt:lpstr>Calibri</vt:lpstr>
      <vt:lpstr>汉仪粗黑简</vt:lpstr>
      <vt:lpstr>WPS</vt:lpstr>
      <vt:lpstr>投资有风险，入市需谨慎！</vt:lpstr>
      <vt:lpstr>PowerPoint 演示文稿</vt:lpstr>
      <vt:lpstr>PowerPoint 演示文稿</vt:lpstr>
      <vt:lpstr>PowerPoint 演示文稿</vt:lpstr>
      <vt:lpstr>PowerPoint 演示文稿</vt:lpstr>
      <vt:lpstr>建立自选股池：后脚长、金钥匙、低吸、持仓</vt:lpstr>
      <vt:lpstr>【手机版】建立自选板块：后脚长、金钥匙、低吸、持仓</vt:lpstr>
      <vt:lpstr>打理自选股池</vt:lpstr>
      <vt:lpstr>PowerPoint 演示文稿</vt:lpstr>
      <vt:lpstr>PowerPoint 演示文稿</vt:lpstr>
      <vt:lpstr>PowerPoint 演示文稿</vt:lpstr>
      <vt:lpstr>投资有风险，入市需谨慎！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龙头股助教王冬冬</cp:lastModifiedBy>
  <cp:revision>31</cp:revision>
  <dcterms:created xsi:type="dcterms:W3CDTF">2024-10-14T05:06:00Z</dcterms:created>
  <dcterms:modified xsi:type="dcterms:W3CDTF">2025-01-13T02:04:36Z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ICV">
    <vt:lpwstr>87AC1FAFD69D4A988163A2ACCB107E27_13</vt:lpwstr>
  </property>
</Properties>
</file>

<file path=docProps/thumbnail.jpeg>
</file>